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7"/>
  </p:notesMasterIdLst>
  <p:sldIdLst>
    <p:sldId id="374" r:id="rId2"/>
    <p:sldId id="393" r:id="rId3"/>
    <p:sldId id="394" r:id="rId4"/>
    <p:sldId id="385" r:id="rId5"/>
    <p:sldId id="378" r:id="rId6"/>
    <p:sldId id="386" r:id="rId7"/>
    <p:sldId id="392" r:id="rId8"/>
    <p:sldId id="387" r:id="rId9"/>
    <p:sldId id="390" r:id="rId10"/>
    <p:sldId id="398" r:id="rId11"/>
    <p:sldId id="395" r:id="rId12"/>
    <p:sldId id="396" r:id="rId13"/>
    <p:sldId id="381" r:id="rId14"/>
    <p:sldId id="397" r:id="rId15"/>
    <p:sldId id="382" r:id="rId16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24EB103-C544-45B5-B620-C8C1D1EFDB2B}">
          <p14:sldIdLst>
            <p14:sldId id="374"/>
            <p14:sldId id="393"/>
            <p14:sldId id="394"/>
            <p14:sldId id="385"/>
            <p14:sldId id="378"/>
            <p14:sldId id="386"/>
            <p14:sldId id="392"/>
            <p14:sldId id="387"/>
            <p14:sldId id="390"/>
            <p14:sldId id="398"/>
            <p14:sldId id="395"/>
            <p14:sldId id="396"/>
            <p14:sldId id="381"/>
            <p14:sldId id="397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3">
          <p15:clr>
            <a:srgbClr val="A4A3A4"/>
          </p15:clr>
        </p15:guide>
        <p15:guide id="2" pos="20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CC66"/>
    <a:srgbClr val="FF9933"/>
    <a:srgbClr val="FF9966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84" d="100"/>
          <a:sy n="84" d="100"/>
        </p:scale>
        <p:origin x="1469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93"/>
        <p:guide pos="20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1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149" tIns="44077" rIns="88149" bIns="44077" anchor="ctr"/>
          <a:lstStyle/>
          <a:p>
            <a:endParaRPr lang="fr-CH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1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149" tIns="44077" rIns="88149" bIns="44077" anchor="ctr"/>
          <a:lstStyle/>
          <a:p>
            <a:endParaRPr lang="fr-CH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0" y="1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149" tIns="44077" rIns="88149" bIns="44077" anchor="ctr"/>
          <a:lstStyle/>
          <a:p>
            <a:endParaRPr lang="fr-CH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3850304" y="0"/>
            <a:ext cx="2944341" cy="4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149" tIns="44077" rIns="88149" bIns="44077" anchor="ctr"/>
          <a:lstStyle/>
          <a:p>
            <a:endParaRPr lang="fr-CH"/>
          </a:p>
        </p:txBody>
      </p:sp>
      <p:sp>
        <p:nvSpPr>
          <p:cNvPr id="3789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64" y="4714663"/>
            <a:ext cx="5435708" cy="446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5" tIns="46157" rIns="92315" bIns="46157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0" y="942931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149" tIns="44077" rIns="88149" bIns="44077" anchor="ctr"/>
          <a:lstStyle/>
          <a:p>
            <a:endParaRPr lang="fr-CH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0293" y="9429307"/>
            <a:ext cx="2942822" cy="49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15" tIns="46157" rIns="92315" bIns="46157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697849" algn="l"/>
                <a:tab pos="1395704" algn="l"/>
                <a:tab pos="2093554" algn="l"/>
                <a:tab pos="279140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4D232A9-A054-46E7-8255-D03B20AEC23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6994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F681-0FD1-48A4-8190-FDD269DA7EA9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463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F681-0FD1-48A4-8190-FDD269DA7EA9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429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570-59C3-4133-BBA8-AB76888B2FC8}" type="datetime1">
              <a:rPr lang="fr-CH" smtClean="0"/>
              <a:t>16.06.2016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3D069-C5EE-4AA6-AEFB-230D008ABFE1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44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2BC7-8D0F-45DD-854E-4B7D1559850F}" type="datetime1">
              <a:rPr lang="fr-CH" smtClean="0"/>
              <a:t>16.06.2016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F468E-0DEB-4309-A667-E3ECC13DF515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173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18A6-7322-493C-ABCC-2A1774C4844E}" type="datetime1">
              <a:rPr lang="fr-CH" smtClean="0"/>
              <a:t>16.06.2016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684AC-03FA-43FC-9E7D-C26E3B5A010A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551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22000" y="1124744"/>
            <a:ext cx="8100000" cy="1008000"/>
          </a:xfrm>
          <a:prstGeom prst="rect">
            <a:avLst/>
          </a:prstGeom>
          <a:gradFill>
            <a:gsLst>
              <a:gs pos="0">
                <a:srgbClr val="CC0202"/>
              </a:gs>
              <a:gs pos="100000">
                <a:srgbClr val="AB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22000" y="6120000"/>
            <a:ext cx="8100000" cy="0"/>
          </a:xfrm>
          <a:prstGeom prst="line">
            <a:avLst/>
          </a:prstGeom>
          <a:ln>
            <a:solidFill>
              <a:srgbClr val="CECEC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863588" y="1484784"/>
            <a:ext cx="7416824" cy="50396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la diapositive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522288" y="3284984"/>
            <a:ext cx="8099425" cy="2664966"/>
          </a:xfrm>
        </p:spPr>
        <p:txBody>
          <a:bodyPr/>
          <a:lstStyle>
            <a:lvl4pPr marL="1600200" indent="-228600">
              <a:buSzPct val="70000"/>
              <a:buFontTx/>
              <a:buBlip>
                <a:blip r:embed="rId2"/>
              </a:buBlip>
              <a:defRPr/>
            </a:lvl4pPr>
            <a:lvl5pPr>
              <a:buClr>
                <a:srgbClr val="CECECE"/>
              </a:buClr>
              <a:defRPr/>
            </a:lvl5pPr>
          </a:lstStyle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522288" y="2420888"/>
            <a:ext cx="8099425" cy="648072"/>
          </a:xfrm>
        </p:spPr>
        <p:txBody>
          <a:bodyPr/>
          <a:lstStyle>
            <a:lvl1pPr>
              <a:defRPr>
                <a:solidFill>
                  <a:srgbClr val="D01313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CH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8063880" y="6237312"/>
            <a:ext cx="10801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263488DC-DBA9-4C9C-91AE-8E9E62258247}" type="slidenum">
              <a:rPr lang="fr-CH" sz="1200" smtClean="0">
                <a:solidFill>
                  <a:schemeClr val="bg1">
                    <a:lumMod val="50000"/>
                  </a:schemeClr>
                </a:solidFill>
              </a:rPr>
              <a:pPr/>
              <a:t>‹N°›</a:t>
            </a:fld>
            <a:endParaRPr lang="fr-C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246872"/>
            <a:ext cx="1529720" cy="556009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CB623ED-0AE2-4516-8A3B-FDA0F3387A06}" type="datetime1">
              <a:rPr lang="fr-CH" smtClean="0"/>
              <a:t>16.06.2016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B2EB56C-A6D6-4C25-9FAD-81B5B638FD7A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3996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22000" y="1124744"/>
            <a:ext cx="8100000" cy="1008000"/>
          </a:xfrm>
          <a:prstGeom prst="rect">
            <a:avLst/>
          </a:prstGeom>
          <a:gradFill>
            <a:gsLst>
              <a:gs pos="0">
                <a:srgbClr val="CC0202"/>
              </a:gs>
              <a:gs pos="100000">
                <a:srgbClr val="AB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22000" y="6120000"/>
            <a:ext cx="8100000" cy="0"/>
          </a:xfrm>
          <a:prstGeom prst="line">
            <a:avLst/>
          </a:prstGeom>
          <a:ln>
            <a:solidFill>
              <a:srgbClr val="CECEC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863588" y="1484784"/>
            <a:ext cx="7416824" cy="50396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la diapositive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 hasCustomPrompt="1"/>
          </p:nvPr>
        </p:nvSpPr>
        <p:spPr>
          <a:xfrm>
            <a:off x="522288" y="3284984"/>
            <a:ext cx="8099425" cy="2664966"/>
          </a:xfrm>
        </p:spPr>
        <p:txBody>
          <a:bodyPr/>
          <a:lstStyle>
            <a:lvl4pPr marL="1600200" indent="-228600">
              <a:buSzPct val="70000"/>
              <a:buFontTx/>
              <a:buBlip>
                <a:blip r:embed="rId2"/>
              </a:buBlip>
              <a:defRPr/>
            </a:lvl4pPr>
            <a:lvl5pPr>
              <a:buClr>
                <a:srgbClr val="CECECE"/>
              </a:buClr>
              <a:defRPr/>
            </a:lvl5pPr>
          </a:lstStyle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522288" y="2420888"/>
            <a:ext cx="8099425" cy="648072"/>
          </a:xfrm>
        </p:spPr>
        <p:txBody>
          <a:bodyPr/>
          <a:lstStyle>
            <a:lvl1pPr>
              <a:defRPr>
                <a:solidFill>
                  <a:srgbClr val="D01313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  <a:endParaRPr lang="fr-CH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8063880" y="6237312"/>
            <a:ext cx="10801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263488DC-DBA9-4C9C-91AE-8E9E62258247}" type="slidenum">
              <a:rPr lang="fr-CH" sz="1200" smtClean="0">
                <a:solidFill>
                  <a:schemeClr val="bg1">
                    <a:lumMod val="50000"/>
                  </a:schemeClr>
                </a:solidFill>
              </a:rPr>
              <a:pPr/>
              <a:t>‹N°›</a:t>
            </a:fld>
            <a:endParaRPr lang="fr-CH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" y="246872"/>
            <a:ext cx="1529720" cy="5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0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D28B-4995-4F05-9888-46046C3E8FE0}" type="datetime1">
              <a:rPr lang="fr-CH" smtClean="0"/>
              <a:t>16.06.2016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E9219-40F3-4737-9918-E109A077885B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561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1E44-FC0F-4E9E-9265-83B5346C4C3C}" type="datetime1">
              <a:rPr lang="fr-CH" smtClean="0"/>
              <a:t>16.06.2016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0ED5E-F276-4F84-A63F-AE82DD301169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650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42ED-507B-4669-B0CF-9A39AF00B096}" type="datetime1">
              <a:rPr lang="fr-CH" smtClean="0"/>
              <a:t>16.06.2016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FE98-9D43-43C5-97CC-D397C4127D66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541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10EC-FB6A-48FA-A522-60F9A4730AF0}" type="datetime1">
              <a:rPr lang="fr-CH" smtClean="0"/>
              <a:t>16.06.2016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FAA2D-D133-4066-A827-2EB041A3ABEB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058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B67D-340A-40DE-8D26-BD7B298A00BD}" type="datetime1">
              <a:rPr lang="fr-CH" smtClean="0"/>
              <a:t>16.06.2016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A29B6-D26A-4C6E-B8FC-5A1FE4225D5B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693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EE85-C89A-4678-90F2-91AAA12BB5AD}" type="datetime1">
              <a:rPr lang="fr-CH" smtClean="0"/>
              <a:t>16.06.2016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9BCE9-62C0-40F5-B93A-A40F7636B298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39552" y="1268760"/>
            <a:ext cx="7992888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29" y="116632"/>
            <a:ext cx="1373311" cy="10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2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DEA1A-E43B-44AB-BE1F-74EDD51D9F21}" type="datetime1">
              <a:rPr lang="fr-CH" smtClean="0"/>
              <a:t>16.06.2016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313AD-BCB2-4B8C-B5AF-45302C110FDF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932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072-6982-4402-A7F9-668E8CCA0228}" type="datetime1">
              <a:rPr lang="fr-CH" smtClean="0"/>
              <a:t>16.06.2016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0DD00-7C3D-466E-BDEC-379B1CB4FB8E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4842"/>
            <a:ext cx="106341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899592" y="1124744"/>
            <a:ext cx="7704856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61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1B1B-3988-47D7-B48C-A262928BB561}" type="datetime1">
              <a:rPr lang="fr-CH" smtClean="0"/>
              <a:t>16.06.2016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EB56C-A6D6-4C25-9FAD-81B5B638FD7A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05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79" r:id="rId8"/>
    <p:sldLayoutId id="2147483681" r:id="rId9"/>
    <p:sldLayoutId id="2147483682" r:id="rId10"/>
    <p:sldLayoutId id="2147483683" r:id="rId11"/>
    <p:sldLayoutId id="2147483688" r:id="rId12"/>
    <p:sldLayoutId id="2147483689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naoufel.cheikhrouhou@hesge.ch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Naoufel.cheikhrouhou@hesge.ch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75556" y="1556879"/>
            <a:ext cx="7956884" cy="2088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2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Calibri" pitchFamily="32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Calibri" pitchFamily="32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Calibri" pitchFamily="32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Calibri" pitchFamily="32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2" charset="0"/>
                <a:ea typeface="Microsoft YaHei" charset="-122"/>
                <a:cs typeface="+mn-cs"/>
              </a:defRPr>
            </a:lvl9pPr>
          </a:lstStyle>
          <a:p>
            <a:pPr algn="ctr"/>
            <a:endParaRPr lang="fr-CH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fr-CH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fr-CH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fr-CH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CH" sz="3200" b="1" dirty="0" smtClean="0"/>
              <a:t>Industrie </a:t>
            </a:r>
            <a:r>
              <a:rPr lang="fr-CH" sz="3200" b="1" dirty="0" smtClean="0"/>
              <a:t>4.0 </a:t>
            </a:r>
            <a:r>
              <a:rPr lang="fr-CH" sz="3200" b="1" dirty="0" smtClean="0"/>
              <a:t>et la logistique industrielle</a:t>
            </a:r>
            <a:endParaRPr lang="fr-CH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fr-CH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CH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Naoufel Cheikhrouhou</a:t>
            </a:r>
          </a:p>
          <a:p>
            <a:pPr algn="ctr"/>
            <a:endParaRPr lang="fr-CH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CH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Professeur de </a:t>
            </a:r>
            <a:r>
              <a:rPr lang="fr-CH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fr-CH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upply</a:t>
            </a:r>
            <a:r>
              <a:rPr lang="fr-CH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CH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chain</a:t>
            </a:r>
            <a:r>
              <a:rPr lang="fr-CH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Logistique et gestion des opérations</a:t>
            </a:r>
          </a:p>
          <a:p>
            <a:pPr algn="ctr"/>
            <a:endParaRPr lang="fr-CH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CH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Haute école de gestion de Genève</a:t>
            </a:r>
          </a:p>
          <a:p>
            <a:pPr algn="ctr"/>
            <a:endParaRPr lang="fr-CH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CH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naoufel.cheikhrouhou@hesge.ch</a:t>
            </a:r>
            <a:endParaRPr lang="fr-CH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CH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Tel. 022 388 18 99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00" y="6309320"/>
            <a:ext cx="1440000" cy="3916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" y="260648"/>
            <a:ext cx="1530306" cy="55647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37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Quelques réalisations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pic>
        <p:nvPicPr>
          <p:cNvPr id="6" name="Picture 8" descr="http://www.iml.fraunhofer.de/de/themengebiete/automation_eingebettete_systeme/Forschung/smartface/_jcr_content/stage/image.img.png/Smart_Face_GVB%20(4).14001566273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95020"/>
            <a:ext cx="5328592" cy="14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5494" y="2617277"/>
            <a:ext cx="320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tx1"/>
                </a:solidFill>
              </a:rPr>
              <a:t>Articles de transport intelligents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50867" y="2474949"/>
            <a:ext cx="320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tx1"/>
                </a:solidFill>
              </a:rPr>
              <a:t>Systèmes de transport cellulaire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019800" y="2444023"/>
            <a:ext cx="3209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>
                <a:solidFill>
                  <a:schemeClr val="tx1"/>
                </a:solidFill>
              </a:rPr>
              <a:t>Rack Racer</a:t>
            </a:r>
          </a:p>
        </p:txBody>
      </p:sp>
      <p:pic>
        <p:nvPicPr>
          <p:cNvPr id="11" name="Picture 2" descr="http://img.welt.de/img/wirtschaft/crop138234858/8459738435-ci3x2l-w540/Rack-Racer-Draufsic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99" y="2809617"/>
            <a:ext cx="2756628" cy="183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iml.fraunhofer.de/content/dam/iml/de/images/OE%20140%20Maschinen%20und%20Anlagen/Bilder/MSM/ZFT-Halle_FlashThumbnai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4"/>
          <a:stretch/>
        </p:blipFill>
        <p:spPr bwMode="auto">
          <a:xfrm>
            <a:off x="3434774" y="2915535"/>
            <a:ext cx="2766196" cy="173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industrie40.iml.fraunhofer.de/content/dam/iml/de/images/OE%20983%20Kommunikation%20und%20Marketing/Sonstige/Industrie4-0/InBin/IMG_17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" y="3068960"/>
            <a:ext cx="2502840" cy="166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07504" y="4706721"/>
            <a:ext cx="320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Capteur intelligent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Communicant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Récupération d’énergie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03848" y="4593902"/>
            <a:ext cx="320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Conduite autonome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Comportement autocontrôlé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Essaim intelligent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413213" y="4737520"/>
            <a:ext cx="320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Véhicule autonome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tx1"/>
                </a:solidFill>
              </a:rPr>
              <a:t>Forme Bionique</a:t>
            </a:r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3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fr-CH" dirty="0" smtClean="0"/>
              <a:t>Prévision de l’évolution des métiers en Allemagne (2015-2025)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90435"/>
            <a:ext cx="5976664" cy="47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755576" y="1196752"/>
            <a:ext cx="7524836" cy="792001"/>
          </a:xfrm>
        </p:spPr>
        <p:txBody>
          <a:bodyPr>
            <a:normAutofit fontScale="40000" lnSpcReduction="20000"/>
          </a:bodyPr>
          <a:lstStyle/>
          <a:p>
            <a:pPr defTabSz="537463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 sz="3312"/>
            </a:pPr>
            <a:r>
              <a:rPr lang="en-US" dirty="0" err="1" smtClean="0"/>
              <a:t>Réduction</a:t>
            </a:r>
            <a:r>
              <a:rPr lang="en-US" dirty="0" smtClean="0"/>
              <a:t> de 610,000 </a:t>
            </a:r>
            <a:r>
              <a:rPr lang="en-US" dirty="0" err="1" smtClean="0"/>
              <a:t>emplois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assemblage et production </a:t>
            </a:r>
          </a:p>
          <a:p>
            <a:pPr defTabSz="537463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 sz="3312"/>
            </a:pPr>
            <a:r>
              <a:rPr lang="en-US" dirty="0" err="1" smtClean="0"/>
              <a:t>Env</a:t>
            </a:r>
            <a:r>
              <a:rPr lang="en-US" dirty="0" smtClean="0"/>
              <a:t>.  960,000 nouveaux </a:t>
            </a:r>
            <a:r>
              <a:rPr lang="en-US" dirty="0" err="1" smtClean="0"/>
              <a:t>emplois</a:t>
            </a:r>
            <a:r>
              <a:rPr lang="en-US" dirty="0" smtClean="0"/>
              <a:t> avec </a:t>
            </a:r>
            <a:r>
              <a:rPr lang="en-US" dirty="0" err="1" smtClean="0"/>
              <a:t>env</a:t>
            </a:r>
            <a:r>
              <a:rPr lang="en-US" dirty="0" smtClean="0"/>
              <a:t>. 210,000 </a:t>
            </a:r>
            <a:r>
              <a:rPr lang="en-US" dirty="0"/>
              <a:t>jobs in IT &amp; R&amp;D </a:t>
            </a:r>
            <a:r>
              <a:rPr lang="en-US" dirty="0" smtClean="0"/>
              <a:t>et creation de 760,000 nouveaux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28" y="2379474"/>
            <a:ext cx="7434089" cy="4388006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7422952" y="2271686"/>
            <a:ext cx="1901576" cy="4325666"/>
            <a:chOff x="9915524" y="3314699"/>
            <a:chExt cx="2828926" cy="638651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/>
            <a:srcRect l="2110" t="9918" r="59372"/>
            <a:stretch/>
          </p:blipFill>
          <p:spPr>
            <a:xfrm>
              <a:off x="9915524" y="3557588"/>
              <a:ext cx="2824957" cy="315753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59393" t="9239" r="2262" b="5571"/>
            <a:stretch/>
          </p:blipFill>
          <p:spPr>
            <a:xfrm>
              <a:off x="9917906" y="6715125"/>
              <a:ext cx="2812257" cy="298608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/>
            <a:srcRect l="30991" t="271" r="30633" b="92798"/>
            <a:stretch/>
          </p:blipFill>
          <p:spPr>
            <a:xfrm>
              <a:off x="9929813" y="3314699"/>
              <a:ext cx="2814637" cy="242889"/>
            </a:xfrm>
            <a:prstGeom prst="rect">
              <a:avLst/>
            </a:prstGeom>
          </p:spPr>
        </p:pic>
      </p:grpSp>
      <p:sp>
        <p:nvSpPr>
          <p:cNvPr id="12" name="ZoneTexte 11"/>
          <p:cNvSpPr txBox="1"/>
          <p:nvPr/>
        </p:nvSpPr>
        <p:spPr>
          <a:xfrm>
            <a:off x="93773" y="9444733"/>
            <a:ext cx="961802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Courtesy</a:t>
            </a:r>
            <a:r>
              <a:rPr kumimoji="0" lang="fr-CH" sz="10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 BCG</a:t>
            </a:r>
            <a:endParaRPr kumimoji="0" lang="en-US" sz="10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088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Le futur de l’Industrie; </a:t>
            </a:r>
            <a:r>
              <a:rPr lang="fr-CH" dirty="0" err="1" smtClean="0"/>
              <a:t>Mega</a:t>
            </a:r>
            <a:r>
              <a:rPr lang="fr-CH" dirty="0" smtClean="0"/>
              <a:t> Trends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22288" y="2348880"/>
            <a:ext cx="8099425" cy="36010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b="1" dirty="0" smtClean="0"/>
              <a:t> Big </a:t>
            </a:r>
            <a:r>
              <a:rPr lang="en-US" b="1" dirty="0"/>
              <a:t>data analysis and use for quality control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b="1" dirty="0"/>
              <a:t>Flexible production equipment and interconnections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b="1" dirty="0"/>
              <a:t>Joint Cognitive Systems for decision support</a:t>
            </a:r>
          </a:p>
          <a:p>
            <a:pPr marL="0" indent="0">
              <a:buNone/>
            </a:pPr>
            <a:r>
              <a:rPr lang="fr-CH" dirty="0"/>
              <a:t>· </a:t>
            </a:r>
            <a:r>
              <a:rPr lang="fr-CH" b="1" dirty="0"/>
              <a:t>Engineering Platform for design/</a:t>
            </a:r>
            <a:r>
              <a:rPr lang="fr-CH" b="1" dirty="0" err="1"/>
              <a:t>operations</a:t>
            </a:r>
            <a:r>
              <a:rPr lang="fr-CH" b="1" dirty="0"/>
              <a:t> continuum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b="1" dirty="0"/>
              <a:t>Customer and demand data gathering for analysis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b="1" dirty="0"/>
              <a:t>Product and service co-design with customer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b="1" dirty="0"/>
              <a:t>Supply chain visibility and decision assistance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b="1" dirty="0"/>
              <a:t>Security solutions for collaborative networks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b="1" dirty="0"/>
              <a:t>Open data and system integration platform for unstructured data environment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· I</a:t>
            </a:r>
            <a:r>
              <a:rPr lang="en-US" b="1" dirty="0" smtClean="0"/>
              <a:t>ntegrated </a:t>
            </a:r>
            <a:r>
              <a:rPr lang="en-US" b="1" dirty="0"/>
              <a:t>architecture PLM-MES-ERP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b="1" dirty="0"/>
              <a:t>Problem and context-centric display of only crucial information to the users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20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Quelles démarches à entreprendre en formation?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22288" y="3284984"/>
            <a:ext cx="8099425" cy="3168352"/>
          </a:xfrm>
        </p:spPr>
        <p:txBody>
          <a:bodyPr>
            <a:normAutofit fontScale="92500"/>
          </a:bodyPr>
          <a:lstStyle/>
          <a:p>
            <a:r>
              <a:rPr lang="fr-CH" dirty="0" smtClean="0"/>
              <a:t>Mise en place d’une analyse des compétences requises (savoir, savoir-faire et savoir-être)</a:t>
            </a:r>
          </a:p>
          <a:p>
            <a:r>
              <a:rPr lang="fr-CH" dirty="0" smtClean="0"/>
              <a:t>Mettre en place des plans d’étude (PEC) adaptatifs</a:t>
            </a:r>
          </a:p>
          <a:p>
            <a:r>
              <a:rPr lang="fr-CH" dirty="0" smtClean="0"/>
              <a:t>Revalorisation des compétences des employés dans d’autres activités/secteurs</a:t>
            </a:r>
          </a:p>
          <a:p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H" dirty="0" smtClean="0"/>
              <a:t>Revoir le contenu des formations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362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CH" dirty="0" smtClean="0"/>
              <a:t>Rejoignez-nous pour réfléchir ensemble!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22288" y="2420888"/>
            <a:ext cx="8099425" cy="3529062"/>
          </a:xfrm>
        </p:spPr>
        <p:txBody>
          <a:bodyPr/>
          <a:lstStyle/>
          <a:p>
            <a:pPr marL="0" indent="0" algn="ctr">
              <a:buNone/>
            </a:pPr>
            <a:r>
              <a:rPr lang="fr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Naoufel Cheikhrouhou</a:t>
            </a:r>
          </a:p>
          <a:p>
            <a:pPr marL="0" indent="0" algn="ctr">
              <a:buNone/>
            </a:pPr>
            <a:endParaRPr lang="fr-CH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fr-CH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Professeur </a:t>
            </a:r>
            <a:r>
              <a:rPr lang="fr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fr-CH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supply</a:t>
            </a:r>
            <a:r>
              <a:rPr lang="fr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CH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chain</a:t>
            </a:r>
            <a:r>
              <a:rPr lang="fr-CH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logistique </a:t>
            </a:r>
            <a:r>
              <a:rPr lang="fr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gestion des opérations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 algn="ctr">
              <a:buNone/>
            </a:pPr>
            <a:r>
              <a:rPr lang="fr-CH" sz="1800" dirty="0" smtClean="0">
                <a:hlinkClick r:id="rId2"/>
              </a:rPr>
              <a:t>Naoufel.cheikhrouhou@hesge.ch</a:t>
            </a:r>
            <a:endParaRPr lang="fr-CH" sz="1800" dirty="0" smtClean="0"/>
          </a:p>
          <a:p>
            <a:pPr marL="0" indent="0" algn="ctr">
              <a:buNone/>
            </a:pPr>
            <a:r>
              <a:rPr lang="fr-CH" sz="1800" dirty="0" smtClean="0"/>
              <a:t>Tel. 022 388 18 99</a:t>
            </a:r>
            <a:endParaRPr lang="fr-CH" sz="1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91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539552" y="1340768"/>
            <a:ext cx="7416824" cy="503969"/>
          </a:xfrm>
        </p:spPr>
        <p:txBody>
          <a:bodyPr>
            <a:noAutofit/>
          </a:bodyPr>
          <a:lstStyle/>
          <a:p>
            <a:r>
              <a:rPr lang="fr-CH" sz="3200" b="1" dirty="0" smtClean="0"/>
              <a:t>La Haute école de gestion de Genève</a:t>
            </a:r>
            <a:endParaRPr lang="fr-CH" sz="3200" b="1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522288" y="2204864"/>
            <a:ext cx="8099425" cy="388843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L</a:t>
            </a:r>
            <a:r>
              <a:rPr lang="fr-CH" dirty="0" smtClean="0">
                <a:solidFill>
                  <a:schemeClr val="tx1"/>
                </a:solidFill>
              </a:rPr>
              <a:t>a HEG – Genève est la plus grande Haute école de gestion de Suisse occidentale avec près de 1300 étudiants</a:t>
            </a:r>
          </a:p>
          <a:p>
            <a:pPr marL="457200" indent="-457200"/>
            <a:r>
              <a:rPr lang="fr-CH" dirty="0">
                <a:solidFill>
                  <a:schemeClr val="tx1"/>
                </a:solidFill>
              </a:rPr>
              <a:t>HEG – Genève </a:t>
            </a:r>
            <a:r>
              <a:rPr lang="fr-CH" dirty="0" smtClean="0">
                <a:solidFill>
                  <a:schemeClr val="tx1"/>
                </a:solidFill>
              </a:rPr>
              <a:t>fait </a:t>
            </a:r>
            <a:r>
              <a:rPr lang="fr-CH" dirty="0">
                <a:solidFill>
                  <a:schemeClr val="tx1"/>
                </a:solidFill>
              </a:rPr>
              <a:t>partie du réseau de la Haute école spécialisée de Suisse </a:t>
            </a:r>
            <a:r>
              <a:rPr lang="fr-CH" dirty="0" smtClean="0">
                <a:solidFill>
                  <a:schemeClr val="tx1"/>
                </a:solidFill>
              </a:rPr>
              <a:t>occidentale, qui compte 28 écoles dans les cantons de Genève, Fribourg, Jura, Neuchâtel, Valais, Vaud et Berne.</a:t>
            </a:r>
          </a:p>
          <a:p>
            <a:pPr marL="457200" indent="-457200"/>
            <a:r>
              <a:rPr lang="fr-CH" dirty="0">
                <a:solidFill>
                  <a:schemeClr val="tx1"/>
                </a:solidFill>
              </a:rPr>
              <a:t>La HEG </a:t>
            </a:r>
            <a:r>
              <a:rPr lang="fr-CH" dirty="0" smtClean="0">
                <a:solidFill>
                  <a:schemeClr val="tx1"/>
                </a:solidFill>
              </a:rPr>
              <a:t>– Genève propose des </a:t>
            </a:r>
            <a:r>
              <a:rPr lang="fr-CH" dirty="0" err="1" smtClean="0">
                <a:solidFill>
                  <a:schemeClr val="tx1"/>
                </a:solidFill>
              </a:rPr>
              <a:t>Bachelors</a:t>
            </a:r>
            <a:r>
              <a:rPr lang="fr-CH" dirty="0" smtClean="0">
                <a:solidFill>
                  <a:schemeClr val="tx1"/>
                </a:solidFill>
              </a:rPr>
              <a:t>, Masters et formations continues orientées vers la pratique (EMBA, MAS, DAS, CAS)</a:t>
            </a:r>
          </a:p>
        </p:txBody>
      </p:sp>
    </p:spTree>
    <p:extLst>
      <p:ext uri="{BB962C8B-B14F-4D97-AF65-F5344CB8AC3E}">
        <p14:creationId xmlns:p14="http://schemas.microsoft.com/office/powerpoint/2010/main" val="16483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539552" y="1340768"/>
            <a:ext cx="7416824" cy="503969"/>
          </a:xfrm>
        </p:spPr>
        <p:txBody>
          <a:bodyPr>
            <a:noAutofit/>
          </a:bodyPr>
          <a:lstStyle/>
          <a:p>
            <a:r>
              <a:rPr lang="fr-CH" sz="3200" b="1" dirty="0" smtClean="0"/>
              <a:t>Enseignement</a:t>
            </a:r>
            <a:endParaRPr lang="fr-CH" sz="3200" b="1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522288" y="2204864"/>
            <a:ext cx="8099425" cy="388843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CH" dirty="0" smtClean="0">
                <a:solidFill>
                  <a:schemeClr val="tx1"/>
                </a:solidFill>
              </a:rPr>
              <a:t>La HEG – Genève place la pratique au cœur de son enseignement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H" dirty="0" smtClean="0">
                <a:solidFill>
                  <a:schemeClr val="tx1"/>
                </a:solidFill>
              </a:rPr>
              <a:t>4 filières d’études du domaine Économie &amp; Services 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fr-CH" sz="2500" dirty="0" smtClean="0">
                <a:solidFill>
                  <a:schemeClr val="tx1"/>
                </a:solidFill>
              </a:rPr>
              <a:t>Economie d’entreprise (EE)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fr-CH" sz="2500" dirty="0" smtClean="0">
                <a:solidFill>
                  <a:schemeClr val="tx1"/>
                </a:solidFill>
              </a:rPr>
              <a:t>Informatique de gestion (IG)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fr-CH" sz="2500" dirty="0" smtClean="0">
                <a:solidFill>
                  <a:schemeClr val="tx1"/>
                </a:solidFill>
              </a:rPr>
              <a:t>Information documentaire (ID)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fr-CH" sz="2500" dirty="0" smtClean="0">
                <a:solidFill>
                  <a:schemeClr val="tx1"/>
                </a:solidFill>
              </a:rPr>
              <a:t>International Business Management (IBM)</a:t>
            </a:r>
            <a:endParaRPr lang="fr-CH" sz="2500" dirty="0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75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L’équipe </a:t>
            </a:r>
            <a:r>
              <a:rPr lang="fr-CH" dirty="0" err="1" smtClean="0"/>
              <a:t>Supply</a:t>
            </a:r>
            <a:r>
              <a:rPr lang="fr-CH" dirty="0" smtClean="0"/>
              <a:t> </a:t>
            </a:r>
            <a:r>
              <a:rPr lang="fr-CH" dirty="0" err="1" smtClean="0"/>
              <a:t>chain</a:t>
            </a:r>
            <a:r>
              <a:rPr lang="fr-CH" dirty="0" smtClean="0"/>
              <a:t> de la HEG-Genève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1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783357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endParaRPr lang="fr-CH" sz="2800" dirty="0" smtClean="0"/>
          </a:p>
          <a:p>
            <a:pPr>
              <a:lnSpc>
                <a:spcPct val="110000"/>
              </a:lnSpc>
            </a:pPr>
            <a:r>
              <a:rPr lang="fr-CH" sz="2800" dirty="0" smtClean="0"/>
              <a:t>Naoufel Cheikhrouhou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CH" sz="2800" dirty="0" smtClean="0"/>
              <a:t>	 Professeur</a:t>
            </a:r>
          </a:p>
          <a:p>
            <a:pPr>
              <a:lnSpc>
                <a:spcPct val="110000"/>
              </a:lnSpc>
            </a:pPr>
            <a:endParaRPr lang="fr-CH" sz="2800" dirty="0" smtClean="0"/>
          </a:p>
          <a:p>
            <a:pPr>
              <a:lnSpc>
                <a:spcPct val="110000"/>
              </a:lnSpc>
            </a:pPr>
            <a:r>
              <a:rPr lang="fr-CH" sz="2800" dirty="0" smtClean="0"/>
              <a:t>Charline Bailly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CH" sz="2800" dirty="0" smtClean="0"/>
              <a:t>	Assistante HES</a:t>
            </a:r>
          </a:p>
          <a:p>
            <a:pPr>
              <a:lnSpc>
                <a:spcPct val="110000"/>
              </a:lnSpc>
            </a:pPr>
            <a:endParaRPr lang="fr-CH" sz="2800" dirty="0" smtClean="0"/>
          </a:p>
          <a:p>
            <a:pPr>
              <a:lnSpc>
                <a:spcPct val="110000"/>
              </a:lnSpc>
            </a:pPr>
            <a:r>
              <a:rPr lang="fr-CH" sz="2800" dirty="0" smtClean="0"/>
              <a:t>Yvonne Badulescu</a:t>
            </a:r>
            <a:endParaRPr lang="fr-CH" sz="2800" dirty="0"/>
          </a:p>
          <a:p>
            <a:pPr marL="0" indent="0">
              <a:lnSpc>
                <a:spcPct val="110000"/>
              </a:lnSpc>
              <a:buNone/>
            </a:pPr>
            <a:r>
              <a:rPr lang="fr-CH" sz="2800" dirty="0" smtClean="0"/>
              <a:t>	Assistante HES</a:t>
            </a:r>
            <a:endParaRPr lang="fr-CH" sz="2800" dirty="0"/>
          </a:p>
        </p:txBody>
      </p:sp>
      <p:pic>
        <p:nvPicPr>
          <p:cNvPr id="14" name="Picture 2" descr="https://media.licdn.com/media/AAEAAQAAAAAAAALMAAAAJDhiZjM4MzFjLTk4ZDgtNGM2Mi1hZWU5LWZlMjkyNzRmMjZi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72" y="3558831"/>
            <a:ext cx="1397924" cy="13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x2.xingassets.com/image/7_7_1_58cc151e3_20622927_1/naoufel-cheikhrouhou-foto.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402097"/>
            <a:ext cx="1354076" cy="13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41" y="4956757"/>
            <a:ext cx="1352563" cy="13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9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Reconnaissance des nos compétences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22288" y="2348880"/>
            <a:ext cx="8099425" cy="3601070"/>
          </a:xfrm>
        </p:spPr>
        <p:txBody>
          <a:bodyPr>
            <a:normAutofit/>
          </a:bodyPr>
          <a:lstStyle/>
          <a:p>
            <a:r>
              <a:rPr lang="fr-CH" sz="2400" dirty="0" smtClean="0"/>
              <a:t>Expertise auprès de la commission européenne sur les Entreprises du </a:t>
            </a:r>
            <a:r>
              <a:rPr lang="fr-CH" sz="2400" dirty="0" smtClean="0"/>
              <a:t>Futur (CPS, </a:t>
            </a:r>
            <a:r>
              <a:rPr lang="fr-CH" sz="2400" dirty="0" err="1" smtClean="0"/>
              <a:t>FoF</a:t>
            </a:r>
            <a:r>
              <a:rPr lang="fr-CH" sz="2400" dirty="0" smtClean="0"/>
              <a:t>, etc.)</a:t>
            </a:r>
            <a:endParaRPr lang="fr-CH" sz="2400" dirty="0" smtClean="0"/>
          </a:p>
          <a:p>
            <a:r>
              <a:rPr lang="fr-CH" sz="2400" dirty="0" smtClean="0"/>
              <a:t>HEG-Genève est </a:t>
            </a:r>
            <a:r>
              <a:rPr lang="fr-CH" sz="2400" dirty="0"/>
              <a:t>le </a:t>
            </a:r>
            <a:r>
              <a:rPr lang="fr-CH" sz="2400" dirty="0" smtClean="0"/>
              <a:t>moteur romand du réseau </a:t>
            </a:r>
            <a:r>
              <a:rPr lang="fr-CH" sz="2400" dirty="0"/>
              <a:t>thématique national RTN </a:t>
            </a:r>
            <a:r>
              <a:rPr lang="fr-CH" sz="2400" dirty="0" smtClean="0"/>
              <a:t>de </a:t>
            </a:r>
            <a:r>
              <a:rPr lang="fr-CH" sz="2400" dirty="0" smtClean="0"/>
              <a:t>la CTI sur la logistique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43" y="4653948"/>
            <a:ext cx="3556883" cy="129600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64" y="4334949"/>
            <a:ext cx="2827310" cy="181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Thématiques de </a:t>
            </a:r>
            <a:r>
              <a:rPr lang="fr-CH" dirty="0" smtClean="0"/>
              <a:t>recherche de l’équipe de </a:t>
            </a:r>
            <a:r>
              <a:rPr lang="fr-CH" dirty="0" err="1" smtClean="0"/>
              <a:t>Supply</a:t>
            </a:r>
            <a:r>
              <a:rPr lang="fr-CH" dirty="0" smtClean="0"/>
              <a:t> </a:t>
            </a:r>
            <a:r>
              <a:rPr lang="fr-CH" dirty="0" err="1" smtClean="0"/>
              <a:t>chain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2276872"/>
            <a:ext cx="8229600" cy="43204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en-US" dirty="0" smtClean="0"/>
              <a:t>Digital Factory and supply chains in Industry 4.0</a:t>
            </a: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en-US" dirty="0" smtClean="0"/>
              <a:t>Discrete event simulation and </a:t>
            </a:r>
            <a:r>
              <a:rPr lang="en-US" dirty="0" err="1" smtClean="0"/>
              <a:t>optimisation</a:t>
            </a:r>
            <a:endParaRPr lang="en-US" dirty="0" smtClean="0"/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en-US" dirty="0" smtClean="0"/>
              <a:t>Continuous simulation for continuous processes (Chemical, Pharma, Healthcare, etc.)</a:t>
            </a:r>
          </a:p>
          <a:p>
            <a:pPr lvl="1" fontAlgn="auto">
              <a:spcAft>
                <a:spcPts val="0"/>
              </a:spcAft>
              <a:buClrTx/>
              <a:buSzTx/>
            </a:pPr>
            <a:endParaRPr lang="en-US" dirty="0" smtClean="0"/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US" dirty="0" smtClean="0"/>
              <a:t>Supply chain management concepts with integration of human aspects</a:t>
            </a: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en-US" dirty="0" smtClean="0"/>
              <a:t>Hybrid Mathematical-judgmental forecasting</a:t>
            </a: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en-US" dirty="0" smtClean="0"/>
              <a:t>Human-Cyber Physical Systems</a:t>
            </a:r>
          </a:p>
          <a:p>
            <a:pPr lvl="1" fontAlgn="auto">
              <a:spcAft>
                <a:spcPts val="0"/>
              </a:spcAft>
              <a:buClrTx/>
              <a:buSzTx/>
            </a:pPr>
            <a:endParaRPr lang="en-US" dirty="0" smtClean="0"/>
          </a:p>
          <a:p>
            <a:pPr fontAlgn="auto">
              <a:spcAft>
                <a:spcPts val="0"/>
              </a:spcAft>
              <a:buClrTx/>
              <a:buSzTx/>
            </a:pPr>
            <a:r>
              <a:rPr lang="en-US" dirty="0" smtClean="0"/>
              <a:t>Development of new approaches and solutions for Healthcare logistics</a:t>
            </a: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en-US" dirty="0" smtClean="0"/>
              <a:t>Lean Healthcare</a:t>
            </a:r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en-US" dirty="0" smtClean="0"/>
              <a:t>Cross-process modelling and </a:t>
            </a:r>
            <a:r>
              <a:rPr lang="en-US" dirty="0" err="1" smtClean="0"/>
              <a:t>optimisation</a:t>
            </a:r>
            <a:endParaRPr lang="en-US" dirty="0" smtClean="0"/>
          </a:p>
          <a:p>
            <a:pPr lvl="1" fontAlgn="auto">
              <a:spcAft>
                <a:spcPts val="0"/>
              </a:spcAft>
              <a:buClrTx/>
              <a:buSzTx/>
            </a:pPr>
            <a:r>
              <a:rPr lang="en-US" dirty="0" smtClean="0"/>
              <a:t>Patient flows </a:t>
            </a:r>
            <a:r>
              <a:rPr lang="en-US" dirty="0" err="1" smtClean="0"/>
              <a:t>organisation</a:t>
            </a:r>
            <a:r>
              <a:rPr lang="en-US" dirty="0" smtClean="0"/>
              <a:t> and Layout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Industrie 4.0: évolution ou révolution?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2329711"/>
            <a:ext cx="7276208" cy="402663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6120172" y="6433591"/>
            <a:ext cx="2556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rgbClr val="555555"/>
                </a:solidFill>
                <a:latin typeface="Lato"/>
              </a:rPr>
              <a:t>Source : engineersjournal.ie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415673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Industrie 4.0 in a </a:t>
            </a:r>
            <a:r>
              <a:rPr lang="fr-CH" dirty="0" err="1" smtClean="0"/>
              <a:t>snapshot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168056"/>
            <a:ext cx="8208913" cy="43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La vision de la logistique dans l’ère 4.0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smtClean="0"/>
              <a:t>naoufel.cheikhrouhou@hesge.ch</a:t>
            </a:r>
            <a:endParaRPr lang="fr-CH"/>
          </a:p>
        </p:txBody>
      </p:sp>
      <p:grpSp>
        <p:nvGrpSpPr>
          <p:cNvPr id="6" name="Groupe 5"/>
          <p:cNvGrpSpPr/>
          <p:nvPr/>
        </p:nvGrpSpPr>
        <p:grpSpPr>
          <a:xfrm>
            <a:off x="653431" y="2204864"/>
            <a:ext cx="7837137" cy="4006944"/>
            <a:chOff x="600775" y="1689271"/>
            <a:chExt cx="7837137" cy="4006944"/>
          </a:xfrm>
        </p:grpSpPr>
        <p:sp>
          <p:nvSpPr>
            <p:cNvPr id="7" name="Moins 6"/>
            <p:cNvSpPr/>
            <p:nvPr/>
          </p:nvSpPr>
          <p:spPr>
            <a:xfrm rot="16200000">
              <a:off x="6867206" y="3597684"/>
              <a:ext cx="1339703" cy="318333"/>
            </a:xfrm>
            <a:prstGeom prst="mathMinu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8" name="Moins 7"/>
            <p:cNvSpPr/>
            <p:nvPr/>
          </p:nvSpPr>
          <p:spPr>
            <a:xfrm>
              <a:off x="5361674" y="2485000"/>
              <a:ext cx="1544172" cy="322823"/>
            </a:xfrm>
            <a:prstGeom prst="mathMinu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9" name="Moins 8"/>
            <p:cNvSpPr/>
            <p:nvPr/>
          </p:nvSpPr>
          <p:spPr>
            <a:xfrm>
              <a:off x="5361674" y="4572915"/>
              <a:ext cx="1544172" cy="322823"/>
            </a:xfrm>
            <a:prstGeom prst="mathMinu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0" name="Moins 9"/>
            <p:cNvSpPr/>
            <p:nvPr/>
          </p:nvSpPr>
          <p:spPr>
            <a:xfrm>
              <a:off x="2769249" y="4527754"/>
              <a:ext cx="1339703" cy="363911"/>
            </a:xfrm>
            <a:prstGeom prst="mathMinu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sp>
          <p:nvSpPr>
            <p:cNvPr id="11" name="Moins 10"/>
            <p:cNvSpPr/>
            <p:nvPr/>
          </p:nvSpPr>
          <p:spPr>
            <a:xfrm rot="16200000">
              <a:off x="590428" y="3260624"/>
              <a:ext cx="1339703" cy="318333"/>
            </a:xfrm>
            <a:prstGeom prst="mathMinu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pic>
          <p:nvPicPr>
            <p:cNvPr id="12" name="Picture 2" descr="http://www.hannovermesse.de/files/001-fs5/media/bilder/news/trendspots-produktneuheiten/bosch-rexroth-active-cockpit_content_image_position_right_lef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75" y="1689271"/>
              <a:ext cx="1900379" cy="1308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i.ytimg.com/vi/KiEeotJzMlM/maxresdefaul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9"/>
            <a:stretch/>
          </p:blipFill>
          <p:spPr bwMode="auto">
            <a:xfrm>
              <a:off x="6636204" y="1747869"/>
              <a:ext cx="1801707" cy="122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encrypted-tbn3.gstatic.com/images?q=tbn:ANd9GcR94AoIvfhVVzGzui1Ir3BSR6ZZFWa1KvOY9g0FvQyZc5JmQFl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058" y="3992236"/>
              <a:ext cx="1847853" cy="1203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www.industrie40.iml.fraunhofer.de/content/dam/iml/de/images/OE%20983%20Kommunikation%20und%20Marketing/Sonstige/Industrie4-0/InBin/IMG_172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102" y="4238404"/>
              <a:ext cx="1857782" cy="1238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www.cisco-eagle.com/catalog/images/category/Shelving/Shelving-Category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95"/>
            <a:stretch/>
          </p:blipFill>
          <p:spPr bwMode="auto">
            <a:xfrm>
              <a:off x="903803" y="3800852"/>
              <a:ext cx="2057400" cy="140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600775" y="2714512"/>
              <a:ext cx="1900379" cy="5770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sz="1050" b="1" dirty="0">
                  <a:solidFill>
                    <a:srgbClr val="7030A0"/>
                  </a:solidFill>
                </a:rPr>
                <a:t>INDIVIDUS</a:t>
              </a:r>
            </a:p>
            <a:p>
              <a:r>
                <a:rPr lang="fr-CH" sz="1050" dirty="0" smtClean="0">
                  <a:solidFill>
                    <a:srgbClr val="7030A0"/>
                  </a:solidFill>
                </a:rPr>
                <a:t>Planifient, </a:t>
              </a:r>
              <a:r>
                <a:rPr lang="fr-CH" sz="1050" dirty="0">
                  <a:solidFill>
                    <a:srgbClr val="7030A0"/>
                  </a:solidFill>
                </a:rPr>
                <a:t>contrôlent, connectent…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636205" y="2838723"/>
              <a:ext cx="1801707" cy="5770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sz="1050" b="1" dirty="0">
                  <a:solidFill>
                    <a:srgbClr val="7030A0"/>
                  </a:solidFill>
                </a:rPr>
                <a:t>CONTENEURS</a:t>
              </a:r>
            </a:p>
            <a:p>
              <a:r>
                <a:rPr lang="fr-CH" sz="1050" dirty="0">
                  <a:solidFill>
                    <a:srgbClr val="7030A0"/>
                  </a:solidFill>
                </a:rPr>
                <a:t>Organisent leur </a:t>
              </a:r>
              <a:r>
                <a:rPr lang="fr-CH" sz="1050" dirty="0" smtClean="0">
                  <a:solidFill>
                    <a:srgbClr val="7030A0"/>
                  </a:solidFill>
                </a:rPr>
                <a:t>chaînes d'approvisionnement</a:t>
              </a:r>
              <a:endParaRPr lang="fr-CH" sz="1050" dirty="0">
                <a:solidFill>
                  <a:srgbClr val="7030A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590059" y="5109721"/>
              <a:ext cx="1847853" cy="5770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sz="1050" b="1" dirty="0" smtClean="0">
                  <a:solidFill>
                    <a:srgbClr val="7030A0"/>
                  </a:solidFill>
                </a:rPr>
                <a:t>VAG et </a:t>
              </a:r>
              <a:r>
                <a:rPr lang="fr-CH" sz="1050" b="1" dirty="0">
                  <a:solidFill>
                    <a:srgbClr val="7030A0"/>
                  </a:solidFill>
                </a:rPr>
                <a:t>les CAMIONS</a:t>
              </a:r>
            </a:p>
            <a:p>
              <a:r>
                <a:rPr lang="fr-CH" sz="1050" dirty="0">
                  <a:solidFill>
                    <a:srgbClr val="7030A0"/>
                  </a:solidFill>
                </a:rPr>
                <a:t>Interagissent comme un essaim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756102" y="5280717"/>
              <a:ext cx="1857782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sz="1050" b="1" dirty="0" smtClean="0">
                  <a:solidFill>
                    <a:srgbClr val="7030A0"/>
                  </a:solidFill>
                </a:rPr>
                <a:t>BINS</a:t>
              </a:r>
              <a:endParaRPr lang="fr-CH" sz="1050" b="1" dirty="0">
                <a:solidFill>
                  <a:srgbClr val="7030A0"/>
                </a:solidFill>
              </a:endParaRPr>
            </a:p>
            <a:p>
              <a:r>
                <a:rPr lang="fr-CH" sz="1050" dirty="0">
                  <a:solidFill>
                    <a:srgbClr val="7030A0"/>
                  </a:solidFill>
                </a:rPr>
                <a:t>Affichent quoi choisir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903801" y="5011999"/>
              <a:ext cx="2057401" cy="5770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sz="1050" b="1" dirty="0">
                  <a:solidFill>
                    <a:srgbClr val="7030A0"/>
                  </a:solidFill>
                </a:rPr>
                <a:t>ETAGERES</a:t>
              </a:r>
            </a:p>
            <a:p>
              <a:r>
                <a:rPr lang="fr-CH" sz="1050" dirty="0">
                  <a:solidFill>
                    <a:srgbClr val="7030A0"/>
                  </a:solidFill>
                </a:rPr>
                <a:t>Organisent le réapprovisionnement</a:t>
              </a:r>
            </a:p>
          </p:txBody>
        </p:sp>
        <p:sp>
          <p:nvSpPr>
            <p:cNvPr id="22" name="Virage 21"/>
            <p:cNvSpPr/>
            <p:nvPr/>
          </p:nvSpPr>
          <p:spPr>
            <a:xfrm flipH="1">
              <a:off x="2216888" y="1752264"/>
              <a:ext cx="1801998" cy="268353"/>
            </a:xfrm>
            <a:prstGeom prst="bentArrow">
              <a:avLst>
                <a:gd name="adj1" fmla="val 25000"/>
                <a:gd name="adj2" fmla="val 32429"/>
                <a:gd name="adj3" fmla="val 50000"/>
                <a:gd name="adj4" fmla="val 4375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  <p:pic>
          <p:nvPicPr>
            <p:cNvPr id="23" name="Picture 4" descr="https://www.daimler.com/bilder/produkte/lkw/mercedes-benz/actros-14c459-w900xh360-cutout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1" r="20793"/>
            <a:stretch/>
          </p:blipFill>
          <p:spPr bwMode="auto">
            <a:xfrm>
              <a:off x="3712873" y="1931282"/>
              <a:ext cx="1938410" cy="109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ZoneTexte 23"/>
            <p:cNvSpPr txBox="1"/>
            <p:nvPr/>
          </p:nvSpPr>
          <p:spPr>
            <a:xfrm>
              <a:off x="3707169" y="2931442"/>
              <a:ext cx="1963267" cy="5770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H" sz="1050" b="1" dirty="0">
                  <a:solidFill>
                    <a:srgbClr val="7030A0"/>
                  </a:solidFill>
                </a:rPr>
                <a:t>CAMIONS</a:t>
              </a:r>
            </a:p>
            <a:p>
              <a:r>
                <a:rPr lang="fr-CH" sz="1050" dirty="0">
                  <a:solidFill>
                    <a:srgbClr val="7030A0"/>
                  </a:solidFill>
                </a:rPr>
                <a:t>Livrent les produits de manière autonome </a:t>
              </a:r>
            </a:p>
          </p:txBody>
        </p:sp>
        <p:sp>
          <p:nvSpPr>
            <p:cNvPr id="25" name="Nuage 24"/>
            <p:cNvSpPr/>
            <p:nvPr/>
          </p:nvSpPr>
          <p:spPr>
            <a:xfrm>
              <a:off x="4018888" y="3419790"/>
              <a:ext cx="1501652" cy="925711"/>
            </a:xfrm>
            <a:prstGeom prst="cloud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/>
                <a:t>CLOUD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937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Presentation_modele_lausanne</Template>
  <TotalTime>0</TotalTime>
  <Words>581</Words>
  <Application>Microsoft Office PowerPoint</Application>
  <PresentationFormat>Affichage à l'écran (4:3)</PresentationFormat>
  <Paragraphs>124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 Unicode MS</vt:lpstr>
      <vt:lpstr>Microsoft YaHei</vt:lpstr>
      <vt:lpstr>Arial</vt:lpstr>
      <vt:lpstr>Calibri</vt:lpstr>
      <vt:lpstr>Helvetica Light</vt:lpstr>
      <vt:lpstr>Lato</vt:lpstr>
      <vt:lpstr>Times New Roman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Gargantini</dc:creator>
  <cp:lastModifiedBy>Naoufel Cheikhrouhou</cp:lastModifiedBy>
  <cp:revision>179</cp:revision>
  <cp:lastPrinted>2013-08-08T07:58:16Z</cp:lastPrinted>
  <dcterms:created xsi:type="dcterms:W3CDTF">2013-07-03T16:54:58Z</dcterms:created>
  <dcterms:modified xsi:type="dcterms:W3CDTF">2016-06-16T11:07:50Z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403930790</vt:i4>
  </property>
  <property fmtid="{D5CDD505-2E9C-101B-9397-08002B2CF9AE}" pid="3" name="_NewReviewCycle">
    <vt:lpwstr/>
  </property>
  <property fmtid="{D5CDD505-2E9C-101B-9397-08002B2CF9AE}" pid="4" name="_EmailSubject">
    <vt:lpwstr>EPHJ - Conférence Industrie 4.0</vt:lpwstr>
  </property>
  <property fmtid="{D5CDD505-2E9C-101B-9397-08002B2CF9AE}" pid="5" name="_AuthorEmail">
    <vt:lpwstr>naoufel.cheikhrouhou@hesge.ch</vt:lpwstr>
  </property>
  <property fmtid="{D5CDD505-2E9C-101B-9397-08002B2CF9AE}" pid="6" name="_AuthorEmailDisplayName">
    <vt:lpwstr>Cheikhrouhou Naoufel (HES)</vt:lpwstr>
  </property>
  <property fmtid="{D5CDD505-2E9C-101B-9397-08002B2CF9AE}" pid="7" name="_PreviousAdHocReviewCycleID">
    <vt:i4>145262417</vt:i4>
  </property>
</Properties>
</file>